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7" r:id="rId20"/>
    <p:sldId id="298" r:id="rId21"/>
    <p:sldId id="299" r:id="rId22"/>
    <p:sldId id="300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00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57" autoAdjust="0"/>
  </p:normalViewPr>
  <p:slideViewPr>
    <p:cSldViewPr>
      <p:cViewPr varScale="1">
        <p:scale>
          <a:sx n="102" d="100"/>
          <a:sy n="102" d="100"/>
        </p:scale>
        <p:origin x="2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5BD6A70-01D3-44EB-B8CF-0266565AD215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FCADA96-745F-4ACF-B0BA-957F1D3E3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21397190">
            <a:off x="1535260" y="595360"/>
            <a:ext cx="4161343" cy="45871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21065488">
            <a:off x="1554562" y="561097"/>
            <a:ext cx="3936915" cy="4655684"/>
          </a:xfrm>
          <a:prstGeom prst="rect">
            <a:avLst/>
          </a:prstGeom>
          <a:solidFill>
            <a:srgbClr val="FFFFFF"/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 результатов профессиональной деятельности 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2015 – 2018 годы. 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8884">
            <a:off x="4475791" y="4073932"/>
            <a:ext cx="1179632" cy="85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39952" y="5157192"/>
            <a:ext cx="4752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МБДОУ д/с №27 г. Зеленогорска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Т.В.Гаврина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669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Взаимодействие с семьей</a:t>
            </a:r>
            <a:r>
              <a:rPr lang="ru-RU" sz="4000" u="sng" dirty="0" smtClean="0">
                <a:solidFill>
                  <a:srgbClr val="008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/>
            </a:r>
            <a:br>
              <a:rPr lang="ru-RU" sz="4000" u="sng" dirty="0" smtClean="0">
                <a:solidFill>
                  <a:srgbClr val="008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1872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206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r>
              <a:rPr lang="ru-RU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ормы и методы работы: </a:t>
            </a:r>
          </a:p>
          <a:p>
            <a:pPr lvl="0"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родительские собрания, консультации;</a:t>
            </a:r>
          </a:p>
          <a:p>
            <a:pPr lvl="0"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индивидуальные беседы;</a:t>
            </a:r>
          </a:p>
          <a:p>
            <a:pPr lvl="0"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совместных </a:t>
            </a:r>
          </a:p>
          <a:p>
            <a:pPr marL="0" lv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праздников и развлечений;</a:t>
            </a:r>
          </a:p>
          <a:p>
            <a:pPr lvl="0"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подготовка к спортивным</a:t>
            </a:r>
          </a:p>
          <a:p>
            <a:pPr marL="0" lv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мероприятиям;</a:t>
            </a:r>
          </a:p>
          <a:p>
            <a:pPr lvl="0"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анкетирование.</a:t>
            </a:r>
          </a:p>
          <a:p>
            <a:pPr marL="0" lvl="0" indent="0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ru-RU" sz="3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</a:t>
            </a:r>
            <a:endParaRPr lang="ru-RU" sz="3200" i="1" u="sng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зрителей и наблюдателей родители стали участниками образовательного и воспитательного процесса;</a:t>
            </a: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установились   партнёрские отношения и появился интерес у родителей в помощи наполнения предметно-развивающей среды группы;</a:t>
            </a:r>
          </a:p>
          <a:p>
            <a:pPr lvl="0" algn="just"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вовлечение семьи в единое образовательное пространство.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t="11723" b="15589"/>
          <a:stretch/>
        </p:blipFill>
        <p:spPr bwMode="auto">
          <a:xfrm>
            <a:off x="4283968" y="1700808"/>
            <a:ext cx="4333240" cy="2362200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Деятельность кружка по ПДД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 t="696" b="2771"/>
          <a:stretch>
            <a:fillRect/>
          </a:stretch>
        </p:blipFill>
        <p:spPr bwMode="auto">
          <a:xfrm>
            <a:off x="251520" y="1340768"/>
            <a:ext cx="3032076" cy="424847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r="36623" b="45782"/>
          <a:stretch>
            <a:fillRect/>
          </a:stretch>
        </p:blipFill>
        <p:spPr bwMode="auto">
          <a:xfrm>
            <a:off x="3419872" y="980728"/>
            <a:ext cx="2818829" cy="270351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11462" b="10860"/>
          <a:stretch>
            <a:fillRect/>
          </a:stretch>
        </p:blipFill>
        <p:spPr bwMode="auto">
          <a:xfrm>
            <a:off x="3419872" y="3861048"/>
            <a:ext cx="2821472" cy="2664296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r="19638" b="18230"/>
          <a:stretch>
            <a:fillRect/>
          </a:stretch>
        </p:blipFill>
        <p:spPr bwMode="auto">
          <a:xfrm>
            <a:off x="6372200" y="1412776"/>
            <a:ext cx="2520280" cy="424847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13690" r="11209" b="26299"/>
          <a:stretch>
            <a:fillRect/>
          </a:stretch>
        </p:blipFill>
        <p:spPr bwMode="auto">
          <a:xfrm>
            <a:off x="323528" y="332656"/>
            <a:ext cx="2678113" cy="335121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3" r="4822" b="19292"/>
          <a:stretch>
            <a:fillRect/>
          </a:stretch>
        </p:blipFill>
        <p:spPr bwMode="auto">
          <a:xfrm>
            <a:off x="3131840" y="332656"/>
            <a:ext cx="3097212" cy="335121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"/>
          <a:stretch>
            <a:fillRect/>
          </a:stretch>
        </p:blipFill>
        <p:spPr bwMode="auto">
          <a:xfrm>
            <a:off x="6372200" y="332656"/>
            <a:ext cx="2448272" cy="3384376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t="11961" r="12909" b="6924"/>
          <a:stretch>
            <a:fillRect/>
          </a:stretch>
        </p:blipFill>
        <p:spPr bwMode="auto">
          <a:xfrm>
            <a:off x="323528" y="3789040"/>
            <a:ext cx="3578062" cy="275932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2" r="13795"/>
          <a:stretch>
            <a:fillRect/>
          </a:stretch>
        </p:blipFill>
        <p:spPr bwMode="auto">
          <a:xfrm>
            <a:off x="4139952" y="3789040"/>
            <a:ext cx="2159000" cy="275932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6766" r="20757" b="18552"/>
          <a:stretch>
            <a:fillRect/>
          </a:stretch>
        </p:blipFill>
        <p:spPr bwMode="auto">
          <a:xfrm>
            <a:off x="6516216" y="3861048"/>
            <a:ext cx="2162175" cy="2664296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/>
          <a:srcRect l="28600"/>
          <a:stretch/>
        </p:blipFill>
        <p:spPr bwMode="auto">
          <a:xfrm>
            <a:off x="323528" y="291941"/>
            <a:ext cx="3400425" cy="3497099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10806" t="15146" r="14452" b="13230"/>
          <a:stretch/>
        </p:blipFill>
        <p:spPr bwMode="auto">
          <a:xfrm>
            <a:off x="323528" y="3933056"/>
            <a:ext cx="3400425" cy="2592288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/>
          <a:srcRect l="25215"/>
          <a:stretch/>
        </p:blipFill>
        <p:spPr bwMode="auto">
          <a:xfrm>
            <a:off x="3925106" y="274638"/>
            <a:ext cx="2092796" cy="2348298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/>
          <a:srcRect l="16626" t="2690" r="9356"/>
          <a:stretch/>
        </p:blipFill>
        <p:spPr bwMode="auto">
          <a:xfrm>
            <a:off x="3866803" y="2805499"/>
            <a:ext cx="2162175" cy="3719846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rcRect l="2128" t="2310" r="2719" b="2977"/>
          <a:stretch>
            <a:fillRect/>
          </a:stretch>
        </p:blipFill>
        <p:spPr>
          <a:xfrm>
            <a:off x="6156176" y="260648"/>
            <a:ext cx="2664296" cy="3108688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8" name="Рисунок 7"/>
          <p:cNvPicPr/>
          <p:nvPr/>
        </p:nvPicPr>
        <p:blipFill rotWithShape="1">
          <a:blip r:embed="rId7" cstate="print"/>
          <a:srcRect l="6662" r="35362" b="10829"/>
          <a:stretch/>
        </p:blipFill>
        <p:spPr bwMode="auto">
          <a:xfrm>
            <a:off x="6156176" y="3501008"/>
            <a:ext cx="2664296" cy="3037018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18981" t="16625" r="6316" b="11012"/>
          <a:stretch/>
        </p:blipFill>
        <p:spPr>
          <a:xfrm>
            <a:off x="323528" y="332656"/>
            <a:ext cx="4654745" cy="3376972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2491" t="10662" b="10346"/>
          <a:stretch/>
        </p:blipFill>
        <p:spPr>
          <a:xfrm rot="16200000">
            <a:off x="5264225" y="216494"/>
            <a:ext cx="3384379" cy="3616696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6977" t="50633" r="10023" b="-1"/>
          <a:stretch/>
        </p:blipFill>
        <p:spPr>
          <a:xfrm>
            <a:off x="395536" y="3861048"/>
            <a:ext cx="2935206" cy="2662163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6" name="Рисунок 5"/>
          <p:cNvPicPr/>
          <p:nvPr/>
        </p:nvPicPr>
        <p:blipFill rotWithShape="1">
          <a:blip r:embed="rId5" cstate="print"/>
          <a:srcRect l="11635" t="19852" r="11885" b="6209"/>
          <a:stretch/>
        </p:blipFill>
        <p:spPr bwMode="auto">
          <a:xfrm>
            <a:off x="3635896" y="3861048"/>
            <a:ext cx="1944216" cy="2664296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68144" y="3861048"/>
            <a:ext cx="2877744" cy="2664296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669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>Здоровьесберегающие технологии </a:t>
            </a:r>
            <a:r>
              <a:rPr lang="ru-RU" sz="4400" dirty="0" smtClean="0">
                <a:solidFill>
                  <a:srgbClr val="008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008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43264"/>
          </a:xfrm>
        </p:spPr>
        <p:txBody>
          <a:bodyPr/>
          <a:lstStyle/>
          <a:p>
            <a:pPr marL="355600" indent="-263525" algn="just">
              <a:spcAft>
                <a:spcPts val="153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психологического комфорта в группе;</a:t>
            </a:r>
          </a:p>
          <a:p>
            <a:pPr marL="355600" indent="-263525" algn="just">
              <a:spcAft>
                <a:spcPts val="153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технологии сохранения и стимулирования здоровья;</a:t>
            </a:r>
          </a:p>
          <a:p>
            <a:pPr marL="355600" indent="-263525" algn="just">
              <a:spcAft>
                <a:spcPts val="153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технологии обучения здоровому образу жизни.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8422" t="7885" r="26305" b="6958"/>
          <a:stretch/>
        </p:blipFill>
        <p:spPr>
          <a:xfrm>
            <a:off x="323528" y="2852936"/>
            <a:ext cx="2016224" cy="36004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3768" y="3356992"/>
            <a:ext cx="4354860" cy="2928801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22641" t="5660" r="6918"/>
          <a:stretch/>
        </p:blipFill>
        <p:spPr>
          <a:xfrm>
            <a:off x="6948264" y="2852936"/>
            <a:ext cx="1872208" cy="36004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2" cstate="print"/>
          <a:srcRect t="5298"/>
          <a:stretch/>
        </p:blipFill>
        <p:spPr>
          <a:xfrm>
            <a:off x="395536" y="332656"/>
            <a:ext cx="2818656" cy="3375248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10351" r="4404" b="4105"/>
          <a:stretch/>
        </p:blipFill>
        <p:spPr bwMode="auto">
          <a:xfrm>
            <a:off x="683568" y="3861048"/>
            <a:ext cx="2016224" cy="2664369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t="29203" r="2920" b="20178"/>
          <a:stretch/>
        </p:blipFill>
        <p:spPr>
          <a:xfrm>
            <a:off x="3419872" y="332656"/>
            <a:ext cx="5185366" cy="2002234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11431" t="27406" r="9700" b="35965"/>
          <a:stretch/>
        </p:blipFill>
        <p:spPr>
          <a:xfrm>
            <a:off x="3419872" y="2420888"/>
            <a:ext cx="5204094" cy="1915243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/>
          <a:srcRect r="13102"/>
          <a:stretch/>
        </p:blipFill>
        <p:spPr>
          <a:xfrm>
            <a:off x="2915816" y="4437112"/>
            <a:ext cx="5904656" cy="2110368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Объект 7"/>
          <p:cNvPicPr>
            <a:picLocks noChangeAspect="1"/>
          </p:cNvPicPr>
          <p:nvPr/>
        </p:nvPicPr>
        <p:blipFill rotWithShape="1">
          <a:blip r:embed="rId2" cstate="print"/>
          <a:srcRect t="4051"/>
          <a:stretch/>
        </p:blipFill>
        <p:spPr>
          <a:xfrm>
            <a:off x="323528" y="332657"/>
            <a:ext cx="2566799" cy="3456384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0259" t="11245" r="7669"/>
          <a:stretch/>
        </p:blipFill>
        <p:spPr>
          <a:xfrm>
            <a:off x="2987824" y="692696"/>
            <a:ext cx="3456384" cy="2803363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2517" t="12500" r="16552"/>
          <a:stretch/>
        </p:blipFill>
        <p:spPr>
          <a:xfrm>
            <a:off x="6537246" y="332655"/>
            <a:ext cx="2324376" cy="345638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6652" t="21847" r="6527" b="26666"/>
          <a:stretch/>
        </p:blipFill>
        <p:spPr>
          <a:xfrm>
            <a:off x="1115616" y="3933056"/>
            <a:ext cx="3456384" cy="2608998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/>
          <a:srcRect l="16222" t="13190" r="6993" b="8129"/>
          <a:stretch/>
        </p:blipFill>
        <p:spPr>
          <a:xfrm>
            <a:off x="4716016" y="3933056"/>
            <a:ext cx="3530939" cy="2592288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Модель организации образовательного процесса: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совместная деятельность, где активность ребенка не меньше активности взрослого.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r="10698" b="26533"/>
          <a:stretch/>
        </p:blipFill>
        <p:spPr bwMode="auto">
          <a:xfrm>
            <a:off x="323528" y="2420888"/>
            <a:ext cx="2397646" cy="2713201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3326" t="6148" r="8169" b="13228"/>
          <a:stretch/>
        </p:blipFill>
        <p:spPr bwMode="auto">
          <a:xfrm>
            <a:off x="2915816" y="1844824"/>
            <a:ext cx="3321875" cy="2304256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l="3030" t="2632" r="3030" b="2632"/>
          <a:stretch>
            <a:fillRect/>
          </a:stretch>
        </p:blipFill>
        <p:spPr>
          <a:xfrm>
            <a:off x="6444208" y="2420888"/>
            <a:ext cx="2376264" cy="2736304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t="13002" r="12616" b="9655"/>
          <a:stretch/>
        </p:blipFill>
        <p:spPr bwMode="auto">
          <a:xfrm>
            <a:off x="2915816" y="4293096"/>
            <a:ext cx="3312368" cy="2232248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Курсы повышения квалификации: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432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25.09.2017г.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Краевое государственное автономное учреждение дополнительного профессионального образования «Красноярский краевой институт повышения квалификации и профессиональной переподготовки работников образования»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программе: «Организация общения и взаимодействия взрослых и детей в условиях реализации ФГОС ДО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рег.№ 28975 - 72часа.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5" descr="i?id=453721281-30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797152"/>
            <a:ext cx="1625352" cy="162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611560" y="1098270"/>
            <a:ext cx="8208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моей педагогической деятельности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основной общеобразовательной программы детского сада.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</a:t>
            </a:r>
            <a:endParaRPr lang="ru-RU" sz="3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683568" y="1988840"/>
            <a:ext cx="8003232" cy="460851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6200" b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 задачи как педагога:</a:t>
            </a:r>
            <a:r>
              <a:rPr lang="ru-RU" sz="6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algn="just">
              <a:spcAft>
                <a:spcPts val="1000"/>
              </a:spcAft>
              <a:buAutoNum type="arabicPeriod"/>
            </a:pPr>
            <a:r>
              <a:rPr lang="ru-RU" sz="6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полноценное развитие детей во всех образовательных областях , учитывая в образовательном процессе возрастные особенности и индивидуальные возможности детей,</a:t>
            </a:r>
            <a:r>
              <a:rPr lang="ru-RU" sz="6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их социальные, нравственные, эстетические, интеллектуальные, физические качества, инициативность, самостоятельность и ответственность, формировать предпосылки учебной деятельности.</a:t>
            </a:r>
          </a:p>
          <a:p>
            <a:pPr marL="457200" indent="-457200" algn="just">
              <a:spcAft>
                <a:spcPts val="1000"/>
              </a:spcAft>
              <a:buAutoNum type="arabicPeriod"/>
            </a:pPr>
            <a:r>
              <a:rPr lang="ru-RU" sz="6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и обогатить развивающую предметно-пространственную среду</a:t>
            </a:r>
            <a:r>
              <a:rPr lang="ru-RU" sz="6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группе.</a:t>
            </a:r>
          </a:p>
          <a:p>
            <a:pPr marL="457200" indent="-457200" algn="just">
              <a:spcAft>
                <a:spcPts val="1000"/>
              </a:spcAft>
              <a:buAutoNum type="arabicPeriod"/>
            </a:pPr>
            <a:r>
              <a:rPr lang="ru-RU" sz="6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охраны жизни и укрепление психического и физического здоровья детей, в том числе их эмоционального благополучия.</a:t>
            </a:r>
          </a:p>
          <a:p>
            <a:pPr marL="457200" indent="-457200" algn="just">
              <a:spcAft>
                <a:spcPts val="1000"/>
              </a:spcAft>
              <a:buAutoNum type="arabicPeriod"/>
            </a:pPr>
            <a:r>
              <a:rPr lang="ru-RU" sz="6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Выстраивать взаимодействие с семьями воспитанников для обеспечения полноценного развития детей.</a:t>
            </a:r>
          </a:p>
          <a:p>
            <a:pPr>
              <a:buNone/>
            </a:pPr>
            <a:endParaRPr lang="ru-RU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Татьяна\AppData\Local\Microsoft\Windows\Temporary Internet Files\Content.IE5\U5ADLCQP\MC900432581[2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6093296"/>
            <a:ext cx="576064" cy="55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Мой профессиональный рост:</a:t>
            </a:r>
            <a:endParaRPr lang="ru-RU" sz="2400" u="sng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54013" indent="-354013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Диплом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участника городского конкурса профессионального мастерства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«Молодой педагог 2016 года»;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54013" indent="-354013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Диплом лауреата городского конкурса профессионального мастерства «Молодой педагог 2017 года»;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54013" indent="-354013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Участник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муниципального этапа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 Всероссийского конкурса «Воспитатели России» 2017год;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54013" indent="-354013" algn="ctr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Являюсь участником:</a:t>
            </a: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marL="354013" indent="-354013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Сертификат участника «Слета молодых педагогов Красноярского края Молодежных профессиональных педагогических игр Красноярского края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тур г. Канск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»;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54013" indent="-354013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Сертификат участника «Слета молодых педагогов Красноярского края Молодежных профессиональных педагогических игр Красноярского края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тур г. Красноярск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»;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354013" indent="-354013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Сертификат участника «Слета молодых педагогов Красноярского края Молодежных профессиональных педагогических игр Красноярского края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тур г. Красноярск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ru-RU" sz="3600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</a:t>
            </a:r>
            <a:endParaRPr lang="ru-RU" sz="3600" u="sng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692696"/>
            <a:ext cx="8363272" cy="5832648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2015г.–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 за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 во Всероссийском профессиональном конкурсе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Смарт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сертификат о публикации материала на сайте «Академия роста»;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2015г. –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Всероссийском конкурсе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Теоретико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методологические принципы проектирования ООП в соотв. С ФГОС ДО»;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2016г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.- 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степени Всероссийского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ТоталТест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Сентябрь», тема: «Правила поведения на природе»;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2016г.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степени победителя Всероссийского тестирования по направлению «Основы педагогического мастерства»;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2016г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.- Диплом за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место во Всероссийском конкурсе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Реализация ФГОС ДО в современных условиях»;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2016г.-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 за публикацию на Всероссийском конкурсном мероприятии на сайте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Учсовет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»;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2017г.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Диплом за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 Всероссийского конкурса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Умната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блиц олимпиада «Проектная деятельность дошкольников»;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2017-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Сертификат участника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онлайн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-семинара «Развитие речи современных дошкольников. Новому поколению новые образовательные маршруты», Программа «Видим, понимаем, создаем»;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2017г. -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Сертификат участника всероссийского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вебинара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«Программа «Адаптация ребенка к условиям школьной жизни»;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2017г. –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 за публикацию на Всероссийском конкурсном мероприятии на сайте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Учсовет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»;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2017г. –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Всероссийского педагогического конкурса в номинации «Педагогический проект»;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2018г. –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Всероссийской олимпиады «Педагогический успех» в номинации «Требования ФГОС к дошкольному образованию»;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2018г.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 Всероссийский проект для воспитателей ДОУ, олимпиада «ФГОС ДО»;</a:t>
            </a:r>
            <a:endParaRPr lang="ru-RU" sz="14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2018г. -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Диплом Всероссийского педагогического конкурса «Педагогика 21 века: опыт, достижения, методика» в номинации «Воспитатель в современном ДОУ».</a:t>
            </a:r>
            <a:endParaRPr lang="ru-RU" sz="14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435280" cy="1080120"/>
          </a:xfrm>
        </p:spPr>
        <p:txBody>
          <a:bodyPr>
            <a:noAutofit/>
          </a:bodyPr>
          <a:lstStyle/>
          <a:p>
            <a:pPr algn="ctr"/>
            <a:r>
              <a:rPr lang="ru-RU" sz="3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Повышении профессиональной компетентности:</a:t>
            </a:r>
            <a:r>
              <a:rPr lang="ru-RU" sz="32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</a:b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1121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непрерывное пополнение педагогических знаний; 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профессиональных компетенций в соответствии с требованиями ФГОС ДО 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профстандарта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информационных технологий в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образовательный процесс; 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по теме самообразования. 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380" r="1234" b="2845"/>
          <a:stretch>
            <a:fillRect/>
          </a:stretch>
        </p:blipFill>
        <p:spPr bwMode="auto">
          <a:xfrm rot="20822696">
            <a:off x="6971996" y="4653186"/>
            <a:ext cx="1474137" cy="166387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397190">
            <a:off x="593123" y="1089489"/>
            <a:ext cx="3818275" cy="43724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21086568">
            <a:off x="621691" y="1088983"/>
            <a:ext cx="3711429" cy="4285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ln>
                  <a:gradFill>
                    <a:gsLst>
                      <a:gs pos="0">
                        <a:srgbClr val="000082"/>
                      </a:gs>
                      <a:gs pos="13000">
                        <a:srgbClr val="0047FF"/>
                      </a:gs>
                      <a:gs pos="28000">
                        <a:srgbClr val="000082"/>
                      </a:gs>
                      <a:gs pos="42999">
                        <a:srgbClr val="0047FF"/>
                      </a:gs>
                      <a:gs pos="58000">
                        <a:srgbClr val="000082"/>
                      </a:gs>
                      <a:gs pos="72000">
                        <a:srgbClr val="0047FF"/>
                      </a:gs>
                      <a:gs pos="87000">
                        <a:srgbClr val="000082"/>
                      </a:gs>
                      <a:gs pos="100000">
                        <a:srgbClr val="0047FF"/>
                      </a:gs>
                    </a:gsLst>
                    <a:lin ang="5400000" scaled="0"/>
                  </a:gradFill>
                </a:ln>
                <a:blipFill>
                  <a:blip r:embed="rId2"/>
                  <a:tile tx="0" ty="0" sx="100000" sy="100000" flip="none" algn="tl"/>
                </a:blip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861048"/>
            <a:ext cx="14732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Принципы работы</a:t>
            </a:r>
            <a:r>
              <a:rPr lang="ru-RU" sz="4400" dirty="0" smtClean="0">
                <a:solidFill>
                  <a:srgbClr val="0099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/>
            </a:r>
            <a:br>
              <a:rPr lang="ru-RU" sz="4400" dirty="0" smtClean="0">
                <a:solidFill>
                  <a:srgbClr val="0099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400600"/>
          </a:xfrm>
        </p:spPr>
        <p:txBody>
          <a:bodyPr>
            <a:normAutofit fontScale="77500" lnSpcReduction="20000"/>
          </a:bodyPr>
          <a:lstStyle/>
          <a:p>
            <a:pPr marL="266700" lvl="0" indent="-266700" algn="just">
              <a:spcBef>
                <a:spcPct val="0"/>
              </a:spcBef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 развивающего образования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целью которого является развитие каждого ребенка;</a:t>
            </a:r>
          </a:p>
          <a:p>
            <a:pPr marL="266700" lvl="0" indent="-266700" algn="just">
              <a:spcBef>
                <a:spcPct val="0"/>
              </a:spcBef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 интеграции образовательных областей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соответствии с возрастными возможностями и особенностями воспитанников группы.</a:t>
            </a:r>
          </a:p>
          <a:p>
            <a:pPr marL="266700" lvl="0" indent="-266700" algn="just">
              <a:spcBef>
                <a:spcPct val="0"/>
              </a:spcBef>
              <a:buNone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009900"/>
              </a:buClr>
              <a:buSzPct val="80000"/>
              <a:buNone/>
            </a:pPr>
            <a:r>
              <a:rPr lang="ru-RU" sz="2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по источнику знаний:</a:t>
            </a: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250"/>
              </a:spcBef>
              <a:buClr>
                <a:srgbClr val="009900"/>
              </a:buClr>
              <a:buSzPct val="8000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словесные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(рассказы воспитателя и детей, чтение художественных произведений, беседы);</a:t>
            </a:r>
          </a:p>
          <a:p>
            <a:pPr marL="0" lvl="0" indent="0">
              <a:spcBef>
                <a:spcPts val="250"/>
              </a:spcBef>
              <a:buClr>
                <a:srgbClr val="009900"/>
              </a:buClr>
              <a:buSzPct val="8000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наглядные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(наблюдение, рассматривание картин, демонстрация моделей, фрагментов кинофильмов, видеофильмов, слайдов); </a:t>
            </a:r>
          </a:p>
          <a:p>
            <a:pPr marL="0" lvl="0" indent="0">
              <a:spcBef>
                <a:spcPts val="250"/>
              </a:spcBef>
              <a:buClr>
                <a:srgbClr val="009900"/>
              </a:buClr>
              <a:buSzPct val="8000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практические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(игра, метод проектов, исследовательская деятельность, экспериментирование, опыты, моделирование). </a:t>
            </a:r>
          </a:p>
          <a:p>
            <a:pPr marL="265176" lvl="0" indent="-265176">
              <a:spcBef>
                <a:spcPts val="250"/>
              </a:spcBef>
              <a:buClr>
                <a:srgbClr val="009900"/>
              </a:buClr>
              <a:buSzPct val="80000"/>
              <a:buNone/>
            </a:pPr>
            <a:r>
              <a:rPr lang="ru-RU" sz="2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по характеру образовательной деятельности детей:</a:t>
            </a: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11425" lvl="0" indent="0" algn="just">
              <a:spcBef>
                <a:spcPts val="250"/>
              </a:spcBef>
              <a:buClr>
                <a:srgbClr val="009900"/>
              </a:buClr>
              <a:buSzPct val="8000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проблемное изложение;</a:t>
            </a:r>
          </a:p>
          <a:p>
            <a:pPr marL="2511425" lvl="0" indent="0" algn="just">
              <a:spcBef>
                <a:spcPts val="250"/>
              </a:spcBef>
              <a:buClr>
                <a:srgbClr val="009900"/>
              </a:buClr>
              <a:buSzPct val="8000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частично-поисковые;</a:t>
            </a:r>
          </a:p>
          <a:p>
            <a:pPr marL="2511425" lvl="0" indent="0" algn="just">
              <a:spcBef>
                <a:spcPts val="250"/>
              </a:spcBef>
              <a:buClr>
                <a:srgbClr val="009900"/>
              </a:buClr>
              <a:buSzPct val="8000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исследовательские;</a:t>
            </a:r>
          </a:p>
          <a:p>
            <a:pPr marL="2511425" lvl="0" indent="0" algn="just">
              <a:spcBef>
                <a:spcPts val="250"/>
              </a:spcBef>
              <a:buClr>
                <a:srgbClr val="009900"/>
              </a:buClr>
              <a:buSzPct val="8000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активные методы.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Формы работы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/>
          <a:lstStyle/>
          <a:p>
            <a:pPr marL="457200" lvl="0" algn="just">
              <a:spcBef>
                <a:spcPts val="0"/>
              </a:spcBef>
              <a:spcAft>
                <a:spcPts val="0"/>
              </a:spcAft>
            </a:pP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(дидактические, сюжетно-ролевые, подвижные, хороводные);</a:t>
            </a:r>
          </a:p>
          <a:p>
            <a:pPr marL="457200" lvl="0" algn="just">
              <a:spcBef>
                <a:spcPts val="0"/>
              </a:spcBef>
              <a:spcAft>
                <a:spcPts val="0"/>
              </a:spcAft>
            </a:pP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(проблемные ситуации, игровые ситуации, ситуативный разговор, ситуации общения и взаимодействия);</a:t>
            </a:r>
            <a:r>
              <a:rPr lang="ru-RU" sz="2200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lvl="0" algn="just">
              <a:spcBef>
                <a:spcPts val="0"/>
              </a:spcBef>
              <a:spcAft>
                <a:spcPts val="0"/>
              </a:spcAft>
            </a:pP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экспериментирования и исследования; </a:t>
            </a:r>
          </a:p>
          <a:p>
            <a:pPr marL="457200" lvl="0" algn="just">
              <a:spcBef>
                <a:spcPts val="0"/>
              </a:spcBef>
              <a:spcAft>
                <a:spcPts val="0"/>
              </a:spcAft>
            </a:pP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образовательное событие;</a:t>
            </a:r>
          </a:p>
          <a:p>
            <a:pPr marL="457200" lvl="0" algn="just">
              <a:spcBef>
                <a:spcPts val="0"/>
              </a:spcBef>
              <a:spcAft>
                <a:spcPts val="0"/>
              </a:spcAft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кружковая деятельность;</a:t>
            </a:r>
          </a:p>
          <a:p>
            <a:pPr marL="457200" lvl="0" algn="just">
              <a:spcBef>
                <a:spcPts val="0"/>
              </a:spcBef>
              <a:spcAft>
                <a:spcPts val="0"/>
              </a:spcAft>
            </a:pP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проектная деятельность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позволяет объединить в один коллектив педагога, детей родителей и специалистов детского сада.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0325" t="14132" r="5788" b="20388"/>
          <a:stretch/>
        </p:blipFill>
        <p:spPr>
          <a:xfrm>
            <a:off x="3275856" y="4149080"/>
            <a:ext cx="4176464" cy="2376264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</a:rPr>
              <a:t>Проектная деятельность</a:t>
            </a:r>
            <a:r>
              <a:rPr lang="ru-RU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/>
          <a:srcRect b="10722"/>
          <a:stretch/>
        </p:blipFill>
        <p:spPr>
          <a:xfrm>
            <a:off x="323528" y="908720"/>
            <a:ext cx="2592288" cy="3168351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t="4777" r="21865"/>
          <a:stretch/>
        </p:blipFill>
        <p:spPr bwMode="auto">
          <a:xfrm>
            <a:off x="3059832" y="908720"/>
            <a:ext cx="2950924" cy="3184350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t="3253" r="1479" b="3794"/>
          <a:stretch/>
        </p:blipFill>
        <p:spPr>
          <a:xfrm rot="5400000">
            <a:off x="5904148" y="1160748"/>
            <a:ext cx="3168352" cy="2664296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8" name="Рисунок 7"/>
          <p:cNvPicPr/>
          <p:nvPr/>
        </p:nvPicPr>
        <p:blipFill rotWithShape="1">
          <a:blip r:embed="rId5" cstate="print"/>
          <a:srcRect t="5097" b="6987"/>
          <a:stretch/>
        </p:blipFill>
        <p:spPr bwMode="auto">
          <a:xfrm>
            <a:off x="323528" y="4221088"/>
            <a:ext cx="2592288" cy="2304256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 cstate="print"/>
          <a:srcRect b="7895"/>
          <a:stretch/>
        </p:blipFill>
        <p:spPr bwMode="auto">
          <a:xfrm rot="16200000">
            <a:off x="3383166" y="3897754"/>
            <a:ext cx="2304256" cy="2950924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sc68.ru/uploads/pit02_201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 bwMode="auto">
          <a:xfrm>
            <a:off x="6156176" y="4221088"/>
            <a:ext cx="2664296" cy="2317210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«Ягоды»,</a:t>
            </a:r>
            <a:b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«Чайники и чайнички»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2664296" cy="4756231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 cstate="print"/>
          <a:srcRect r="16973" b="12889"/>
          <a:stretch/>
        </p:blipFill>
        <p:spPr>
          <a:xfrm>
            <a:off x="3275856" y="1484784"/>
            <a:ext cx="3240359" cy="2546267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16954" t="16183" r="21955" b="47035"/>
          <a:stretch/>
        </p:blipFill>
        <p:spPr>
          <a:xfrm>
            <a:off x="3275856" y="4149080"/>
            <a:ext cx="3240360" cy="241303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24604" t="3949" r="26185" b="3909"/>
          <a:stretch/>
        </p:blipFill>
        <p:spPr>
          <a:xfrm>
            <a:off x="6732240" y="1628800"/>
            <a:ext cx="2016224" cy="4751623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pPr algn="ctr"/>
            <a: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Долгосрочный проект </a:t>
            </a:r>
            <a:b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36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«Такой разный чай»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8065" b="25550"/>
          <a:stretch/>
        </p:blipFill>
        <p:spPr>
          <a:xfrm>
            <a:off x="323527" y="1418687"/>
            <a:ext cx="4501741" cy="2730393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8837" r="3018"/>
          <a:stretch/>
        </p:blipFill>
        <p:spPr bwMode="auto">
          <a:xfrm>
            <a:off x="899592" y="4293096"/>
            <a:ext cx="3512783" cy="2194751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8941" y="1417638"/>
            <a:ext cx="3789523" cy="1909034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9702" t="25731" b="20165"/>
          <a:stretch/>
        </p:blipFill>
        <p:spPr>
          <a:xfrm>
            <a:off x="4958941" y="3509233"/>
            <a:ext cx="3789523" cy="3016111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Формы педагогического мониторинга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1052736"/>
            <a:ext cx="8892480" cy="5043264"/>
          </a:xfrm>
        </p:spPr>
        <p:txBody>
          <a:bodyPr/>
          <a:lstStyle/>
          <a:p>
            <a:pPr marL="180975" lvl="0" indent="-180975"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в повседневной жизни и в процессе непосредственно-образовательной деятельности;</a:t>
            </a:r>
          </a:p>
          <a:p>
            <a:pPr marL="180975" lvl="0" indent="-180975"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диагностических игровых, образовательных ситуаций;</a:t>
            </a:r>
          </a:p>
          <a:p>
            <a:pPr marL="180975" lvl="0" indent="-180975"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беседы;</a:t>
            </a:r>
          </a:p>
          <a:p>
            <a:pPr marL="180975" lvl="0" indent="-180975"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продуктов детской деятельности (трёхмерных, двумерных, плоскостных).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t="20970" r="3557" b="11011"/>
          <a:stretch/>
        </p:blipFill>
        <p:spPr bwMode="auto">
          <a:xfrm>
            <a:off x="1907704" y="3645023"/>
            <a:ext cx="5256584" cy="2880321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66693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Предметно-развивающая среда</a:t>
            </a:r>
            <a:r>
              <a:rPr lang="ru-RU" sz="5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sz="5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ru-RU" sz="1800" i="1" dirty="0" smtClean="0">
                <a:solidFill>
                  <a:srgbClr val="002060"/>
                </a:solidFill>
                <a:latin typeface="Constantia" panose="02030602050306030303" pitchFamily="18" charset="0"/>
                <a:cs typeface="Times New Roman" pitchFamily="18" charset="0"/>
              </a:rPr>
              <a:t>(насыщенная, трансформируемая, полифункциональная, вариативная, доступная и безопасна</a:t>
            </a:r>
            <a:r>
              <a:rPr lang="ru-RU" sz="1800" dirty="0" smtClean="0">
                <a:solidFill>
                  <a:srgbClr val="002060"/>
                </a:solidFill>
                <a:latin typeface="Constantia" panose="02030602050306030303" pitchFamily="18" charset="0"/>
                <a:cs typeface="Times New Roman" pitchFamily="18" charset="0"/>
              </a:rPr>
              <a:t>я)</a:t>
            </a:r>
            <a:endParaRPr lang="ru-RU" sz="1800" dirty="0"/>
          </a:p>
        </p:txBody>
      </p:sp>
      <p:pic>
        <p:nvPicPr>
          <p:cNvPr id="4" name="Объект 3"/>
          <p:cNvPicPr>
            <a:picLocks/>
          </p:cNvPicPr>
          <p:nvPr/>
        </p:nvPicPr>
        <p:blipFill rotWithShape="1">
          <a:blip r:embed="rId2" cstate="print"/>
          <a:srcRect t="26856"/>
          <a:stretch/>
        </p:blipFill>
        <p:spPr bwMode="auto">
          <a:xfrm>
            <a:off x="1475656" y="1412776"/>
            <a:ext cx="2952328" cy="1926021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t="25254" r="21970" b="7404"/>
          <a:stretch/>
        </p:blipFill>
        <p:spPr bwMode="auto">
          <a:xfrm>
            <a:off x="4499992" y="1412776"/>
            <a:ext cx="3122930" cy="1905000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10965" t="12960" r="13538"/>
          <a:stretch/>
        </p:blipFill>
        <p:spPr bwMode="auto">
          <a:xfrm>
            <a:off x="1475656" y="3429000"/>
            <a:ext cx="2952328" cy="2160240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l="1524" t="2989" r="10374" b="-1"/>
          <a:stretch/>
        </p:blipFill>
        <p:spPr bwMode="auto">
          <a:xfrm>
            <a:off x="4499992" y="3429000"/>
            <a:ext cx="3096344" cy="2160240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 cstate="print"/>
          <a:srcRect l="5292" t="38198" r="10850" b="32155"/>
          <a:stretch/>
        </p:blipFill>
        <p:spPr bwMode="auto">
          <a:xfrm>
            <a:off x="323528" y="5733256"/>
            <a:ext cx="5419725" cy="1008112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rcRect l="4564" t="9859" r="7587"/>
          <a:stretch>
            <a:fillRect/>
          </a:stretch>
        </p:blipFill>
        <p:spPr>
          <a:xfrm>
            <a:off x="5868144" y="5733256"/>
            <a:ext cx="3059832" cy="1008112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10" name="Рисунок 9"/>
          <p:cNvPicPr/>
          <p:nvPr/>
        </p:nvPicPr>
        <p:blipFill rotWithShape="1">
          <a:blip r:embed="rId8" cstate="print"/>
          <a:srcRect l="5772" t="24231" r="2993" b="15051"/>
          <a:stretch/>
        </p:blipFill>
        <p:spPr bwMode="auto">
          <a:xfrm rot="16200000">
            <a:off x="-1278929" y="3015233"/>
            <a:ext cx="4196769" cy="991855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9" cstate="print"/>
          <a:srcRect l="23586" r="26726"/>
          <a:stretch/>
        </p:blipFill>
        <p:spPr bwMode="auto">
          <a:xfrm>
            <a:off x="7740352" y="1412776"/>
            <a:ext cx="1144910" cy="4196769"/>
          </a:xfrm>
          <a:prstGeom prst="rect">
            <a:avLst/>
          </a:prstGeom>
          <a:ln w="28575"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80">
      <a:dk1>
        <a:srgbClr val="0066FF"/>
      </a:dk1>
      <a:lt1>
        <a:srgbClr val="3366FF"/>
      </a:lt1>
      <a:dk2>
        <a:srgbClr val="6666FF"/>
      </a:dk2>
      <a:lt2>
        <a:srgbClr val="0066FF"/>
      </a:lt2>
      <a:accent1>
        <a:srgbClr val="0000FF"/>
      </a:accent1>
      <a:accent2>
        <a:srgbClr val="0C0CFF"/>
      </a:accent2>
      <a:accent3>
        <a:srgbClr val="0C0CFF"/>
      </a:accent3>
      <a:accent4>
        <a:srgbClr val="004CBF"/>
      </a:accent4>
      <a:accent5>
        <a:srgbClr val="0C0CFF"/>
      </a:accent5>
      <a:accent6>
        <a:srgbClr val="0000BF"/>
      </a:accent6>
      <a:hlink>
        <a:srgbClr val="0039E5"/>
      </a:hlink>
      <a:folHlink>
        <a:srgbClr val="004CB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</TotalTime>
  <Words>811</Words>
  <Application>Microsoft Office PowerPoint</Application>
  <PresentationFormat>Экран (4:3)</PresentationFormat>
  <Paragraphs>88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Constantia</vt:lpstr>
      <vt:lpstr>Symbol</vt:lpstr>
      <vt:lpstr>Times New Roman</vt:lpstr>
      <vt:lpstr>Verdana</vt:lpstr>
      <vt:lpstr>Wingdings</vt:lpstr>
      <vt:lpstr>Wingdings 2</vt:lpstr>
      <vt:lpstr>Бумажная</vt:lpstr>
      <vt:lpstr>Презентация PowerPoint</vt:lpstr>
      <vt:lpstr>Цели и задачи</vt:lpstr>
      <vt:lpstr>Принципы работы </vt:lpstr>
      <vt:lpstr>Формы работы</vt:lpstr>
      <vt:lpstr>Проектная деятельность </vt:lpstr>
      <vt:lpstr>Проект «Ягоды»,  «Чайники и чайнички»</vt:lpstr>
      <vt:lpstr>Долгосрочный проект  «Такой разный чай»</vt:lpstr>
      <vt:lpstr>Формы педагогического мониторинга</vt:lpstr>
      <vt:lpstr>Предметно-развивающая среда (насыщенная, трансформируемая, полифункциональная, вариативная, доступная и безопасная)</vt:lpstr>
      <vt:lpstr>Взаимодействие с семьей </vt:lpstr>
      <vt:lpstr>Деятельность кружка по ПДД</vt:lpstr>
      <vt:lpstr>Презентация PowerPoint</vt:lpstr>
      <vt:lpstr>Презентация PowerPoint</vt:lpstr>
      <vt:lpstr>Презентация PowerPoint</vt:lpstr>
      <vt:lpstr>Здоровьесберегающие технологии  </vt:lpstr>
      <vt:lpstr>Презентация PowerPoint</vt:lpstr>
      <vt:lpstr>Презентация PowerPoint</vt:lpstr>
      <vt:lpstr>Модель организации образовательного процесса: совместная деятельность, где активность ребенка не меньше активности взрослого.</vt:lpstr>
      <vt:lpstr>Курсы повышения квалификации:</vt:lpstr>
      <vt:lpstr>Презентация PowerPoint</vt:lpstr>
      <vt:lpstr>Участие</vt:lpstr>
      <vt:lpstr>Повышении профессиональной компетентности: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Пользователь Windows</cp:lastModifiedBy>
  <cp:revision>58</cp:revision>
  <dcterms:created xsi:type="dcterms:W3CDTF">2015-05-09T12:38:17Z</dcterms:created>
  <dcterms:modified xsi:type="dcterms:W3CDTF">2018-05-25T01:20:20Z</dcterms:modified>
</cp:coreProperties>
</file>